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18"/>
  </p:notesMasterIdLst>
  <p:handoutMasterIdLst>
    <p:handoutMasterId r:id="rId19"/>
  </p:handoutMasterIdLst>
  <p:sldIdLst>
    <p:sldId id="286" r:id="rId2"/>
    <p:sldId id="382" r:id="rId3"/>
    <p:sldId id="356" r:id="rId4"/>
    <p:sldId id="383" r:id="rId5"/>
    <p:sldId id="384" r:id="rId6"/>
    <p:sldId id="385" r:id="rId7"/>
    <p:sldId id="398" r:id="rId8"/>
    <p:sldId id="397" r:id="rId9"/>
    <p:sldId id="399" r:id="rId10"/>
    <p:sldId id="400" r:id="rId11"/>
    <p:sldId id="401" r:id="rId12"/>
    <p:sldId id="402" r:id="rId13"/>
    <p:sldId id="403" r:id="rId14"/>
    <p:sldId id="404" r:id="rId15"/>
    <p:sldId id="405" r:id="rId16"/>
    <p:sldId id="381" r:id="rId17"/>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B5B2CF56-7E16-430B-97C5-D3D84435BB52}" type="datetimeFigureOut">
              <a:rPr lang="en-US" smtClean="0"/>
              <a:pPr/>
              <a:t>7/7/2025</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473BCDB7-96D0-411A-9B73-B021FF001433}" type="slidenum">
              <a:rPr lang="en-US" smtClean="0"/>
              <a:pPr/>
              <a:t>‹#›</a:t>
            </a:fld>
            <a:endParaRPr lang="en-US"/>
          </a:p>
        </p:txBody>
      </p:sp>
    </p:spTree>
    <p:extLst>
      <p:ext uri="{BB962C8B-B14F-4D97-AF65-F5344CB8AC3E}">
        <p14:creationId xmlns:p14="http://schemas.microsoft.com/office/powerpoint/2010/main" xmlns="" val="3715591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1BD75097-FFCB-4AE4-815A-BB6609FF00FE}" type="datetimeFigureOut">
              <a:rPr lang="en-US" smtClean="0"/>
              <a:pPr/>
              <a:t>7/7/2025</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8440AA3A-9A1D-47EB-AD0D-317B132ADB00}" type="slidenum">
              <a:rPr lang="en-US" smtClean="0"/>
              <a:pPr/>
              <a:t>‹#›</a:t>
            </a:fld>
            <a:endParaRPr lang="en-US"/>
          </a:p>
        </p:txBody>
      </p:sp>
    </p:spTree>
    <p:extLst>
      <p:ext uri="{BB962C8B-B14F-4D97-AF65-F5344CB8AC3E}">
        <p14:creationId xmlns:p14="http://schemas.microsoft.com/office/powerpoint/2010/main" xmlns="" val="273174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DC8AFC0D-D92C-4E47-BCD9-412687ADDAC0}" type="datetimeFigureOut">
              <a:rPr lang="en-US" smtClean="0"/>
              <a:pPr/>
              <a:t>7/7/2025</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FE3C43B4-7A7F-431F-B888-049EF161140E}" type="slidenum">
              <a:rPr lang="en-US" smtClean="0"/>
              <a:pPr/>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xmlns="" val="262830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8AFC0D-D92C-4E47-BCD9-412687ADDAC0}"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3C43B4-7A7F-431F-B888-049EF161140E}" type="slidenum">
              <a:rPr lang="en-US" smtClean="0"/>
              <a:pPr/>
              <a:t>‹#›</a:t>
            </a:fld>
            <a:endParaRPr lang="en-US"/>
          </a:p>
        </p:txBody>
      </p:sp>
    </p:spTree>
    <p:extLst>
      <p:ext uri="{BB962C8B-B14F-4D97-AF65-F5344CB8AC3E}">
        <p14:creationId xmlns:p14="http://schemas.microsoft.com/office/powerpoint/2010/main" xmlns="" val="1902777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8AFC0D-D92C-4E47-BCD9-412687ADDAC0}"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3C43B4-7A7F-431F-B888-049EF161140E}" type="slidenum">
              <a:rPr lang="en-US" smtClean="0"/>
              <a:pPr/>
              <a:t>‹#›</a:t>
            </a:fld>
            <a:endParaRPr lang="en-US"/>
          </a:p>
        </p:txBody>
      </p:sp>
    </p:spTree>
    <p:extLst>
      <p:ext uri="{BB962C8B-B14F-4D97-AF65-F5344CB8AC3E}">
        <p14:creationId xmlns:p14="http://schemas.microsoft.com/office/powerpoint/2010/main" xmlns="" val="2414278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8AFC0D-D92C-4E47-BCD9-412687ADDAC0}"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3C43B4-7A7F-431F-B888-049EF161140E}" type="slidenum">
              <a:rPr lang="en-US" smtClean="0"/>
              <a:pPr/>
              <a:t>‹#›</a:t>
            </a:fld>
            <a:endParaRPr lang="en-US"/>
          </a:p>
        </p:txBody>
      </p:sp>
    </p:spTree>
    <p:extLst>
      <p:ext uri="{BB962C8B-B14F-4D97-AF65-F5344CB8AC3E}">
        <p14:creationId xmlns:p14="http://schemas.microsoft.com/office/powerpoint/2010/main" xmlns="" val="133728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DC8AFC0D-D92C-4E47-BCD9-412687ADDAC0}" type="datetimeFigureOut">
              <a:rPr lang="en-US" smtClean="0"/>
              <a:pPr/>
              <a:t>7/7/2025</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FE3C43B4-7A7F-431F-B888-049EF161140E}" type="slidenum">
              <a:rPr lang="en-US" smtClean="0"/>
              <a:pPr/>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xmlns="" val="19892328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8AFC0D-D92C-4E47-BCD9-412687ADDAC0}" type="datetimeFigureOut">
              <a:rPr lang="en-US" smtClean="0"/>
              <a:pPr/>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3C43B4-7A7F-431F-B888-049EF161140E}" type="slidenum">
              <a:rPr lang="en-US" smtClean="0"/>
              <a:pPr/>
              <a:t>‹#›</a:t>
            </a:fld>
            <a:endParaRPr lang="en-US"/>
          </a:p>
        </p:txBody>
      </p:sp>
    </p:spTree>
    <p:extLst>
      <p:ext uri="{BB962C8B-B14F-4D97-AF65-F5344CB8AC3E}">
        <p14:creationId xmlns:p14="http://schemas.microsoft.com/office/powerpoint/2010/main" xmlns="" val="229931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8AFC0D-D92C-4E47-BCD9-412687ADDAC0}" type="datetimeFigureOut">
              <a:rPr lang="en-US" smtClean="0"/>
              <a:pPr/>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3C43B4-7A7F-431F-B888-049EF161140E}" type="slidenum">
              <a:rPr lang="en-US" smtClean="0"/>
              <a:pPr/>
              <a:t>‹#›</a:t>
            </a:fld>
            <a:endParaRPr lang="en-US"/>
          </a:p>
        </p:txBody>
      </p:sp>
    </p:spTree>
    <p:extLst>
      <p:ext uri="{BB962C8B-B14F-4D97-AF65-F5344CB8AC3E}">
        <p14:creationId xmlns:p14="http://schemas.microsoft.com/office/powerpoint/2010/main" xmlns="" val="3348154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8AFC0D-D92C-4E47-BCD9-412687ADDAC0}" type="datetimeFigureOut">
              <a:rPr lang="en-US" smtClean="0"/>
              <a:pPr/>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3C43B4-7A7F-431F-B888-049EF161140E}" type="slidenum">
              <a:rPr lang="en-US" smtClean="0"/>
              <a:pPr/>
              <a:t>‹#›</a:t>
            </a:fld>
            <a:endParaRPr lang="en-US"/>
          </a:p>
        </p:txBody>
      </p:sp>
    </p:spTree>
    <p:extLst>
      <p:ext uri="{BB962C8B-B14F-4D97-AF65-F5344CB8AC3E}">
        <p14:creationId xmlns:p14="http://schemas.microsoft.com/office/powerpoint/2010/main" xmlns="" val="2026755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AFC0D-D92C-4E47-BCD9-412687ADDAC0}" type="datetimeFigureOut">
              <a:rPr lang="en-US" smtClean="0"/>
              <a:pPr/>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3C43B4-7A7F-431F-B888-049EF161140E}" type="slidenum">
              <a:rPr lang="en-US" smtClean="0"/>
              <a:pPr/>
              <a:t>‹#›</a:t>
            </a:fld>
            <a:endParaRPr lang="en-US"/>
          </a:p>
        </p:txBody>
      </p:sp>
    </p:spTree>
    <p:extLst>
      <p:ext uri="{BB962C8B-B14F-4D97-AF65-F5344CB8AC3E}">
        <p14:creationId xmlns:p14="http://schemas.microsoft.com/office/powerpoint/2010/main" xmlns="" val="1374024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DC8AFC0D-D92C-4E47-BCD9-412687ADDAC0}" type="datetimeFigureOut">
              <a:rPr lang="en-US" smtClean="0"/>
              <a:pPr/>
              <a:t>7/7/2025</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FE3C43B4-7A7F-431F-B888-049EF161140E}" type="slidenum">
              <a:rPr lang="en-US" smtClean="0"/>
              <a:pPr/>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1632859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DC8AFC0D-D92C-4E47-BCD9-412687ADDAC0}" type="datetimeFigureOut">
              <a:rPr lang="en-US" smtClean="0"/>
              <a:pPr/>
              <a:t>7/7/2025</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FE3C43B4-7A7F-431F-B888-049EF161140E}" type="slidenum">
              <a:rPr lang="en-US" smtClean="0"/>
              <a:pPr/>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444929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DC8AFC0D-D92C-4E47-BCD9-412687ADDAC0}" type="datetimeFigureOut">
              <a:rPr lang="en-US" smtClean="0"/>
              <a:pPr/>
              <a:t>7/7/2025</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FE3C43B4-7A7F-431F-B888-049EF161140E}" type="slidenum">
              <a:rPr lang="en-US" smtClean="0"/>
              <a:pPr/>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3810590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6912">
          <p15:clr>
            <a:srgbClr val="F26B43"/>
          </p15:clr>
        </p15:guide>
        <p15:guide id="2" pos="936">
          <p15:clr>
            <a:srgbClr val="F26B43"/>
          </p15:clr>
        </p15:guide>
        <p15:guide id="3" pos="864">
          <p15:clr>
            <a:srgbClr val="F26B43"/>
          </p15:clr>
        </p15:guide>
        <p15:guide id="4" orient="horz" pos="1368">
          <p15:clr>
            <a:srgbClr val="F26B43"/>
          </p15:clr>
        </p15:guide>
        <p15:guide id="5"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eoisaac.com/hrm/top443.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264795"/>
            <a:ext cx="7200900" cy="1143000"/>
          </a:xfrm>
        </p:spPr>
        <p:txBody>
          <a:bodyPr>
            <a:normAutofit fontScale="90000"/>
          </a:bodyPr>
          <a:lstStyle/>
          <a:p>
            <a:pPr algn="r"/>
            <a:r>
              <a:rPr lang="en-US" sz="2400" dirty="0" smtClean="0">
                <a:latin typeface="Lucida Calligraphy" panose="03010101010101010101" pitchFamily="66" charset="0"/>
              </a:rPr>
              <a:t/>
            </a:r>
            <a:br>
              <a:rPr lang="en-US" sz="2400" dirty="0" smtClean="0">
                <a:latin typeface="Lucida Calligraphy" panose="03010101010101010101" pitchFamily="66" charset="0"/>
              </a:rPr>
            </a:br>
            <a:r>
              <a:rPr lang="en-US" sz="2400" dirty="0">
                <a:latin typeface="Lucida Calligraphy" panose="03010101010101010101" pitchFamily="66" charset="0"/>
              </a:rPr>
              <a:t/>
            </a:r>
            <a:br>
              <a:rPr lang="en-US" sz="2400" dirty="0">
                <a:latin typeface="Lucida Calligraphy" panose="03010101010101010101" pitchFamily="66" charset="0"/>
              </a:rPr>
            </a:br>
            <a:r>
              <a:rPr lang="en-US" sz="2400" dirty="0" smtClean="0">
                <a:latin typeface="Lucida Calligraphy" panose="03010101010101010101" pitchFamily="66" charset="0"/>
              </a:rPr>
              <a:t/>
            </a:r>
            <a:br>
              <a:rPr lang="en-US" sz="2400" dirty="0" smtClean="0">
                <a:latin typeface="Lucida Calligraphy" panose="03010101010101010101" pitchFamily="66" charset="0"/>
              </a:rPr>
            </a:br>
            <a:r>
              <a:rPr lang="en-US" sz="2400" dirty="0">
                <a:latin typeface="Lucida Calligraphy" panose="03010101010101010101" pitchFamily="66" charset="0"/>
              </a:rPr>
              <a:t/>
            </a:r>
            <a:br>
              <a:rPr lang="en-US" sz="2400" dirty="0">
                <a:latin typeface="Lucida Calligraphy" panose="03010101010101010101" pitchFamily="66" charset="0"/>
              </a:rPr>
            </a:br>
            <a:r>
              <a:rPr lang="en-US" sz="2400" dirty="0" smtClean="0">
                <a:latin typeface="Lucida Calligraphy" panose="03010101010101010101" pitchFamily="66" charset="0"/>
              </a:rPr>
              <a:t/>
            </a:r>
            <a:br>
              <a:rPr lang="en-US" sz="2400" dirty="0" smtClean="0">
                <a:latin typeface="Lucida Calligraphy" panose="03010101010101010101" pitchFamily="66" charset="0"/>
              </a:rPr>
            </a:br>
            <a:r>
              <a:rPr lang="en-US" sz="2400" dirty="0">
                <a:latin typeface="Lucida Calligraphy" panose="03010101010101010101" pitchFamily="66" charset="0"/>
              </a:rPr>
              <a:t/>
            </a:r>
            <a:br>
              <a:rPr lang="en-US" sz="2400" dirty="0">
                <a:latin typeface="Lucida Calligraphy" panose="03010101010101010101" pitchFamily="66" charset="0"/>
              </a:rPr>
            </a:br>
            <a:r>
              <a:rPr lang="en-US" sz="3100" b="1" dirty="0">
                <a:latin typeface="Baskerville Old Face" panose="02020602080505020303" pitchFamily="18" charset="0"/>
              </a:rPr>
              <a:t/>
            </a:r>
            <a:br>
              <a:rPr lang="en-US" sz="3100" b="1" dirty="0">
                <a:latin typeface="Baskerville Old Face" panose="02020602080505020303" pitchFamily="18" charset="0"/>
              </a:rPr>
            </a:br>
            <a:endParaRPr lang="en-US" sz="3100" b="1" dirty="0">
              <a:latin typeface="Baskerville Old Face" panose="02020602080505020303" pitchFamily="18" charset="0"/>
            </a:endParaRPr>
          </a:p>
        </p:txBody>
      </p:sp>
      <p:sp>
        <p:nvSpPr>
          <p:cNvPr id="3" name="Text Placeholder 2"/>
          <p:cNvSpPr>
            <a:spLocks noGrp="1"/>
          </p:cNvSpPr>
          <p:nvPr>
            <p:ph type="body" idx="1"/>
          </p:nvPr>
        </p:nvSpPr>
        <p:spPr>
          <a:xfrm>
            <a:off x="762000" y="264795"/>
            <a:ext cx="8077200" cy="1146810"/>
          </a:xfrm>
        </p:spPr>
        <p:txBody>
          <a:bodyPr>
            <a:noAutofit/>
          </a:bodyPr>
          <a:lstStyle/>
          <a:p>
            <a:pPr algn="ctr"/>
            <a:r>
              <a:rPr lang="en-GB" sz="3200" b="1" dirty="0" smtClean="0">
                <a:solidFill>
                  <a:srgbClr val="C00000"/>
                </a:solidFill>
                <a:latin typeface="Algerian" panose="04020705040A02060702" pitchFamily="82" charset="0"/>
              </a:rPr>
              <a:t>Understanding Trade </a:t>
            </a:r>
            <a:r>
              <a:rPr lang="en-GB" sz="3200" b="1" dirty="0">
                <a:solidFill>
                  <a:srgbClr val="C00000"/>
                </a:solidFill>
                <a:latin typeface="Algerian" panose="04020705040A02060702" pitchFamily="82" charset="0"/>
              </a:rPr>
              <a:t>U</a:t>
            </a:r>
            <a:r>
              <a:rPr lang="en-GB" sz="3200" b="1" dirty="0" smtClean="0">
                <a:solidFill>
                  <a:srgbClr val="C00000"/>
                </a:solidFill>
                <a:latin typeface="Algerian" panose="04020705040A02060702" pitchFamily="82" charset="0"/>
              </a:rPr>
              <a:t>nionism &amp; Building a Strong </a:t>
            </a:r>
            <a:r>
              <a:rPr lang="en-GB" sz="3200" b="1" dirty="0">
                <a:solidFill>
                  <a:srgbClr val="C00000"/>
                </a:solidFill>
                <a:latin typeface="Algerian" panose="04020705040A02060702" pitchFamily="82" charset="0"/>
              </a:rPr>
              <a:t>I</a:t>
            </a:r>
            <a:r>
              <a:rPr lang="en-GB" sz="3200" b="1" dirty="0" smtClean="0">
                <a:solidFill>
                  <a:srgbClr val="C00000"/>
                </a:solidFill>
                <a:latin typeface="Algerian" panose="04020705040A02060702" pitchFamily="82" charset="0"/>
              </a:rPr>
              <a:t>ndustrial </a:t>
            </a:r>
            <a:r>
              <a:rPr lang="en-GB" sz="3200" b="1" dirty="0">
                <a:solidFill>
                  <a:srgbClr val="C00000"/>
                </a:solidFill>
                <a:latin typeface="Algerian" panose="04020705040A02060702" pitchFamily="82" charset="0"/>
              </a:rPr>
              <a:t>R</a:t>
            </a:r>
            <a:r>
              <a:rPr lang="en-GB" sz="3200" b="1" dirty="0" smtClean="0">
                <a:solidFill>
                  <a:srgbClr val="C00000"/>
                </a:solidFill>
                <a:latin typeface="Algerian" panose="04020705040A02060702" pitchFamily="82" charset="0"/>
              </a:rPr>
              <a:t>elations </a:t>
            </a:r>
            <a:r>
              <a:rPr lang="en-GB" sz="3200" b="1" dirty="0">
                <a:solidFill>
                  <a:srgbClr val="C00000"/>
                </a:solidFill>
                <a:latin typeface="Algerian" panose="04020705040A02060702" pitchFamily="82" charset="0"/>
              </a:rPr>
              <a:t>P</a:t>
            </a:r>
            <a:r>
              <a:rPr lang="en-GB" sz="3200" b="1" dirty="0" smtClean="0">
                <a:solidFill>
                  <a:srgbClr val="C00000"/>
                </a:solidFill>
                <a:latin typeface="Algerian" panose="04020705040A02060702" pitchFamily="82" charset="0"/>
              </a:rPr>
              <a:t>ractice </a:t>
            </a:r>
            <a:endParaRPr lang="en-US" sz="3200" b="1" dirty="0">
              <a:solidFill>
                <a:srgbClr val="C00000"/>
              </a:solidFill>
              <a:latin typeface="Algerian" panose="04020705040A02060702" pitchFamily="82" charset="0"/>
            </a:endParaRPr>
          </a:p>
        </p:txBody>
      </p:sp>
      <p:sp>
        <p:nvSpPr>
          <p:cNvPr id="6" name="Rectangle 5"/>
          <p:cNvSpPr/>
          <p:nvPr/>
        </p:nvSpPr>
        <p:spPr>
          <a:xfrm>
            <a:off x="5486400" y="5724540"/>
            <a:ext cx="3200400" cy="461665"/>
          </a:xfrm>
          <a:prstGeom prst="rect">
            <a:avLst/>
          </a:prstGeom>
        </p:spPr>
        <p:txBody>
          <a:bodyPr wrap="square">
            <a:spAutoFit/>
          </a:bodyPr>
          <a:lstStyle/>
          <a:p>
            <a:r>
              <a:rPr lang="en-US" sz="2400" b="1" dirty="0">
                <a:latin typeface="Lucida Handwriting" panose="03010101010101010101" pitchFamily="66" charset="0"/>
              </a:rPr>
              <a:t>Johnson </a:t>
            </a:r>
            <a:r>
              <a:rPr lang="en-US" sz="2400" b="1" dirty="0" smtClean="0">
                <a:latin typeface="Lucida Handwriting" panose="03010101010101010101" pitchFamily="66" charset="0"/>
              </a:rPr>
              <a:t>Ighofose</a:t>
            </a:r>
            <a:endParaRPr lang="en-US" sz="2400" dirty="0">
              <a:latin typeface="Lucida Handwriting" panose="03010101010101010101" pitchFamily="66"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575554" y="1905000"/>
            <a:ext cx="3111246" cy="348234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xmlns="" val="2768883821"/>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400" b="1" dirty="0">
                <a:solidFill>
                  <a:srgbClr val="C00000"/>
                </a:solidFill>
              </a:rPr>
              <a:t>Collective Bargaining </a:t>
            </a:r>
            <a:r>
              <a:rPr lang="en-US" sz="2400" dirty="0"/>
              <a:t/>
            </a:r>
            <a:br>
              <a:rPr lang="en-US" sz="2400" dirty="0"/>
            </a:b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685800"/>
            <a:ext cx="7848600" cy="5943600"/>
          </a:xfrm>
        </p:spPr>
        <p:txBody>
          <a:bodyPr>
            <a:normAutofit lnSpcReduction="10000"/>
          </a:bodyPr>
          <a:lstStyle/>
          <a:p>
            <a:pPr marL="0" indent="0">
              <a:buNone/>
            </a:pPr>
            <a:r>
              <a:rPr lang="en-US" dirty="0" smtClean="0"/>
              <a:t>The </a:t>
            </a:r>
            <a:r>
              <a:rPr lang="en-US" dirty="0"/>
              <a:t>core of modern industrial relations practice is collective bargaining and grievances resolution. But for our presentation, we shall focus specifically on the institution of collective bargaining and trade unionism. </a:t>
            </a:r>
          </a:p>
          <a:p>
            <a:pPr marL="0" indent="0">
              <a:buNone/>
            </a:pPr>
            <a:r>
              <a:rPr lang="en-US" b="1" dirty="0"/>
              <a:t>Collective Bargaining </a:t>
            </a:r>
            <a:r>
              <a:rPr lang="en-US" b="1" dirty="0" smtClean="0"/>
              <a:t>Definition</a:t>
            </a:r>
            <a:endParaRPr lang="en-US" dirty="0"/>
          </a:p>
          <a:p>
            <a:r>
              <a:rPr lang="en-US" dirty="0"/>
              <a:t>In generic sense, collective bargaining can be defined as the method by which trade unions and employers or employers associations come together to attempt to reach agreements in matters under discussion by process of negotiation. </a:t>
            </a:r>
          </a:p>
          <a:p>
            <a:pPr marL="0" indent="0">
              <a:buNone/>
            </a:pPr>
            <a:r>
              <a:rPr lang="en-US" b="1" dirty="0"/>
              <a:t>The Collective Bargaining Process </a:t>
            </a:r>
            <a:endParaRPr lang="en-US" dirty="0"/>
          </a:p>
          <a:p>
            <a:pPr marL="0" indent="0">
              <a:buNone/>
            </a:pPr>
            <a:r>
              <a:rPr lang="en-US" dirty="0"/>
              <a:t>Collective bargaining is a complex process in which unions and management negotiators </a:t>
            </a:r>
            <a:r>
              <a:rPr lang="en-US" dirty="0" err="1"/>
              <a:t>manoeuvre</a:t>
            </a:r>
            <a:r>
              <a:rPr lang="en-US" dirty="0"/>
              <a:t> to win the most advantageous outcome. How the issues involved are settled depends on the following: </a:t>
            </a:r>
          </a:p>
          <a:p>
            <a:r>
              <a:rPr lang="en-US" dirty="0" smtClean="0"/>
              <a:t>The </a:t>
            </a:r>
            <a:r>
              <a:rPr lang="en-US" dirty="0"/>
              <a:t>quality of the union-management relationship </a:t>
            </a:r>
            <a:endParaRPr lang="en-US" dirty="0" smtClean="0"/>
          </a:p>
          <a:p>
            <a:r>
              <a:rPr lang="en-US" dirty="0" smtClean="0"/>
              <a:t>The </a:t>
            </a:r>
            <a:r>
              <a:rPr lang="en-US" dirty="0"/>
              <a:t>processes of bargaining used by </a:t>
            </a:r>
            <a:r>
              <a:rPr lang="en-US" dirty="0" err="1"/>
              <a:t>labour</a:t>
            </a:r>
            <a:r>
              <a:rPr lang="en-US" dirty="0"/>
              <a:t> and </a:t>
            </a:r>
            <a:r>
              <a:rPr lang="en-US" dirty="0" smtClean="0"/>
              <a:t>management</a:t>
            </a:r>
          </a:p>
          <a:p>
            <a:r>
              <a:rPr lang="en-US" dirty="0" smtClean="0"/>
              <a:t>Management's </a:t>
            </a:r>
            <a:r>
              <a:rPr lang="en-US" dirty="0"/>
              <a:t>strategies in collective bargaining </a:t>
            </a:r>
            <a:endParaRPr lang="en-US" dirty="0" smtClean="0"/>
          </a:p>
          <a:p>
            <a:r>
              <a:rPr lang="en-US" dirty="0" smtClean="0"/>
              <a:t>Union's </a:t>
            </a:r>
            <a:r>
              <a:rPr lang="en-US" dirty="0"/>
              <a:t>strategies in collective bargaining </a:t>
            </a:r>
          </a:p>
          <a:p>
            <a:pPr marL="0" indent="0">
              <a:buNone/>
            </a:pPr>
            <a:endParaRPr lang="en-US" dirty="0"/>
          </a:p>
        </p:txBody>
      </p:sp>
    </p:spTree>
    <p:extLst>
      <p:ext uri="{BB962C8B-B14F-4D97-AF65-F5344CB8AC3E}">
        <p14:creationId xmlns:p14="http://schemas.microsoft.com/office/powerpoint/2010/main" xmlns="" val="4003752113"/>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700" b="1" dirty="0">
                <a:solidFill>
                  <a:srgbClr val="C00000"/>
                </a:solidFill>
              </a:rPr>
              <a:t>Union-Management Relationship </a:t>
            </a:r>
            <a:r>
              <a:rPr lang="en-US" sz="2000" dirty="0"/>
              <a:t/>
            </a:r>
            <a:br>
              <a:rPr lang="en-US" sz="2000" dirty="0"/>
            </a:br>
            <a:r>
              <a:rPr lang="en-US" sz="2400" dirty="0"/>
              <a:t/>
            </a:r>
            <a:br>
              <a:rPr lang="en-US" sz="2400" dirty="0"/>
            </a:b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914400"/>
            <a:ext cx="7848600" cy="5943600"/>
          </a:xfrm>
        </p:spPr>
        <p:txBody>
          <a:bodyPr>
            <a:normAutofit/>
          </a:bodyPr>
          <a:lstStyle/>
          <a:p>
            <a:pPr marL="0" indent="0">
              <a:buNone/>
            </a:pPr>
            <a:r>
              <a:rPr lang="en-US" dirty="0"/>
              <a:t> </a:t>
            </a:r>
            <a:r>
              <a:rPr lang="en-US" dirty="0" smtClean="0"/>
              <a:t>Union-management </a:t>
            </a:r>
            <a:r>
              <a:rPr lang="en-US" dirty="0"/>
              <a:t>relationship can take two forms: </a:t>
            </a:r>
          </a:p>
          <a:p>
            <a:pPr marL="457200" indent="-457200">
              <a:buFont typeface="+mj-lt"/>
              <a:buAutoNum type="alphaLcParenR"/>
            </a:pPr>
            <a:r>
              <a:rPr lang="en-US" b="1" dirty="0" smtClean="0"/>
              <a:t>Adversarial </a:t>
            </a:r>
            <a:r>
              <a:rPr lang="en-US" b="1" dirty="0"/>
              <a:t>Relationship.</a:t>
            </a:r>
            <a:r>
              <a:rPr lang="en-US" dirty="0"/>
              <a:t> An adversarial relationship emerges with </a:t>
            </a:r>
            <a:r>
              <a:rPr lang="en-US" dirty="0" err="1"/>
              <a:t>labour</a:t>
            </a:r>
            <a:r>
              <a:rPr lang="en-US" dirty="0"/>
              <a:t> and management attempting to get a bigger cut of the cake. In an adversarial relationship between union and management, the union’s role is to gain concessions from management during collective bargaining and to preserve those concessions through the grievance procedure. The union is an outsider and critic. This approach works well for the unions in times of economic boom but encounters problems when the economy is not healthy</a:t>
            </a:r>
            <a:r>
              <a:rPr lang="en-US" dirty="0" smtClean="0"/>
              <a:t>.</a:t>
            </a:r>
          </a:p>
          <a:p>
            <a:pPr marL="0" indent="0">
              <a:buNone/>
            </a:pPr>
            <a:r>
              <a:rPr lang="en-US" dirty="0" smtClean="0"/>
              <a:t> </a:t>
            </a:r>
          </a:p>
          <a:p>
            <a:pPr marL="457200" indent="-457200">
              <a:buFont typeface="+mj-lt"/>
              <a:buAutoNum type="alphaLcParenR"/>
            </a:pPr>
            <a:r>
              <a:rPr lang="en-US" b="1" dirty="0" smtClean="0"/>
              <a:t>Co-operative </a:t>
            </a:r>
            <a:r>
              <a:rPr lang="en-US" b="1" dirty="0"/>
              <a:t>Relationship</a:t>
            </a:r>
            <a:r>
              <a:rPr lang="en-US" dirty="0"/>
              <a:t>. In a co-operative relationship, the union's role is that of a partner, not a critic, and the union is jointly responsible with management for reaching a co-operative solution. Thus, a cooperative relationship requires that union and management solves problems, share information, and integrates outcomes. </a:t>
            </a:r>
          </a:p>
          <a:p>
            <a:pPr marL="0" indent="0">
              <a:buNone/>
            </a:pPr>
            <a:endParaRPr lang="en-US" dirty="0"/>
          </a:p>
        </p:txBody>
      </p:sp>
    </p:spTree>
    <p:extLst>
      <p:ext uri="{BB962C8B-B14F-4D97-AF65-F5344CB8AC3E}">
        <p14:creationId xmlns:p14="http://schemas.microsoft.com/office/powerpoint/2010/main" xmlns="" val="162442974"/>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700" b="1" dirty="0">
                <a:solidFill>
                  <a:srgbClr val="C00000"/>
                </a:solidFill>
              </a:rPr>
              <a:t>Specific Strategies </a:t>
            </a:r>
            <a:r>
              <a:rPr lang="en-US" sz="2700" b="1" dirty="0" smtClean="0">
                <a:solidFill>
                  <a:srgbClr val="C00000"/>
                </a:solidFill>
              </a:rPr>
              <a:t>in Union-Management </a:t>
            </a:r>
            <a:r>
              <a:rPr lang="en-US" sz="2700" b="1" dirty="0">
                <a:solidFill>
                  <a:srgbClr val="C00000"/>
                </a:solidFill>
              </a:rPr>
              <a:t>Relationship </a:t>
            </a:r>
            <a:r>
              <a:rPr lang="en-US" sz="2000" dirty="0"/>
              <a:t/>
            </a:r>
            <a:br>
              <a:rPr lang="en-US" sz="2000" dirty="0"/>
            </a:br>
            <a:r>
              <a:rPr lang="en-US" sz="2400" dirty="0"/>
              <a:t/>
            </a:r>
            <a:br>
              <a:rPr lang="en-US" sz="2400" dirty="0"/>
            </a:b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914400"/>
            <a:ext cx="7848600" cy="5943600"/>
          </a:xfrm>
        </p:spPr>
        <p:txBody>
          <a:bodyPr>
            <a:normAutofit fontScale="77500" lnSpcReduction="20000"/>
          </a:bodyPr>
          <a:lstStyle/>
          <a:p>
            <a:pPr marL="0" indent="0">
              <a:buNone/>
            </a:pPr>
            <a:r>
              <a:rPr lang="en-US" sz="2300" dirty="0" smtClean="0"/>
              <a:t>Effective management-union relationship may </a:t>
            </a:r>
            <a:r>
              <a:rPr lang="en-US" sz="2300" dirty="0"/>
              <a:t>require one or more the following specific strategies, namely: </a:t>
            </a:r>
          </a:p>
          <a:p>
            <a:pPr marL="0" indent="0">
              <a:buNone/>
            </a:pPr>
            <a:r>
              <a:rPr lang="en-US" sz="1200" dirty="0"/>
              <a:t> </a:t>
            </a:r>
          </a:p>
          <a:p>
            <a:r>
              <a:rPr lang="en-US" sz="2300" dirty="0"/>
              <a:t>(a) </a:t>
            </a:r>
            <a:r>
              <a:rPr lang="en-US" sz="2300" b="1" dirty="0"/>
              <a:t>The co-operation approach</a:t>
            </a:r>
            <a:r>
              <a:rPr lang="en-US" sz="2300" dirty="0"/>
              <a:t> - the parties involved in the conflict strive for win/win solution/outcome. </a:t>
            </a:r>
            <a:endParaRPr lang="en-US" sz="1200" dirty="0"/>
          </a:p>
          <a:p>
            <a:pPr marL="0" indent="0">
              <a:buNone/>
            </a:pPr>
            <a:r>
              <a:rPr lang="en-US" sz="1200" dirty="0"/>
              <a:t> </a:t>
            </a:r>
          </a:p>
          <a:p>
            <a:r>
              <a:rPr lang="en-US" sz="2300" dirty="0"/>
              <a:t>(b) </a:t>
            </a:r>
            <a:r>
              <a:rPr lang="en-US" sz="2300" b="1" dirty="0"/>
              <a:t>The accommodating approach</a:t>
            </a:r>
            <a:r>
              <a:rPr lang="en-US" sz="2300" dirty="0"/>
              <a:t> - the parties involved in the conflict </a:t>
            </a:r>
            <a:r>
              <a:rPr lang="en-US" sz="2300" dirty="0" err="1"/>
              <a:t>emphasise</a:t>
            </a:r>
            <a:r>
              <a:rPr lang="en-US" sz="2300" dirty="0"/>
              <a:t> areas of agreement and </a:t>
            </a:r>
            <a:r>
              <a:rPr lang="en-US" sz="2300" dirty="0" err="1"/>
              <a:t>de-emphasise</a:t>
            </a:r>
            <a:r>
              <a:rPr lang="en-US" sz="2300" dirty="0"/>
              <a:t> areas of differences in an attempt to co-exist. </a:t>
            </a:r>
            <a:endParaRPr lang="en-US" sz="1300" dirty="0"/>
          </a:p>
          <a:p>
            <a:pPr marL="0" indent="0">
              <a:buNone/>
            </a:pPr>
            <a:r>
              <a:rPr lang="en-US" sz="1300" dirty="0"/>
              <a:t> </a:t>
            </a:r>
          </a:p>
          <a:p>
            <a:r>
              <a:rPr lang="en-US" sz="2300" dirty="0"/>
              <a:t>(c) </a:t>
            </a:r>
            <a:r>
              <a:rPr lang="en-US" sz="2300" b="1" dirty="0"/>
              <a:t>The compromising/bargaining approach</a:t>
            </a:r>
            <a:r>
              <a:rPr lang="en-US" sz="2300" dirty="0"/>
              <a:t> - the parties to the conflict look for solution in which both have their basic goals achieved' or </a:t>
            </a:r>
            <a:r>
              <a:rPr lang="en-US" sz="2300" dirty="0" err="1"/>
              <a:t>realised</a:t>
            </a:r>
            <a:r>
              <a:rPr lang="en-US" sz="2300" dirty="0"/>
              <a:t>. </a:t>
            </a:r>
            <a:endParaRPr lang="en-US" sz="1200" dirty="0"/>
          </a:p>
          <a:p>
            <a:pPr marL="0" indent="0">
              <a:buNone/>
            </a:pPr>
            <a:r>
              <a:rPr lang="en-US" sz="1200" dirty="0"/>
              <a:t> </a:t>
            </a:r>
          </a:p>
          <a:p>
            <a:r>
              <a:rPr lang="en-US" sz="2300" dirty="0"/>
              <a:t>(d) </a:t>
            </a:r>
            <a:r>
              <a:rPr lang="en-US" sz="2300" b="1" dirty="0"/>
              <a:t>The avoidance approach</a:t>
            </a:r>
            <a:r>
              <a:rPr lang="en-US" sz="2300" dirty="0"/>
              <a:t> - the parties are uncomfortable with any kind of confrontation and would pretend that the conflict does not exist. This approach postpones conflict resolution. </a:t>
            </a:r>
            <a:endParaRPr lang="en-US" sz="1200" dirty="0"/>
          </a:p>
          <a:p>
            <a:pPr marL="0" indent="0">
              <a:buNone/>
            </a:pPr>
            <a:r>
              <a:rPr lang="en-US" sz="1200" dirty="0"/>
              <a:t> </a:t>
            </a:r>
          </a:p>
          <a:p>
            <a:r>
              <a:rPr lang="en-US" sz="2300" dirty="0"/>
              <a:t>(e) </a:t>
            </a:r>
            <a:r>
              <a:rPr lang="en-US" sz="2300" b="1" dirty="0"/>
              <a:t>The collaborating/problem-solving approach</a:t>
            </a:r>
            <a:r>
              <a:rPr lang="en-US" sz="2300" dirty="0"/>
              <a:t> - the need of both parties are legitimate and important. There is high respect for mutual support. It is an aggressive but co-operative approach. Both parties win but they have the opportunity to co-create a new environment</a:t>
            </a:r>
            <a:r>
              <a:rPr lang="en-US" dirty="0"/>
              <a:t>.  </a:t>
            </a:r>
          </a:p>
          <a:p>
            <a:pPr marL="0" indent="0">
              <a:buNone/>
            </a:pPr>
            <a:r>
              <a:rPr lang="en-US" dirty="0"/>
              <a:t> </a:t>
            </a:r>
          </a:p>
        </p:txBody>
      </p:sp>
    </p:spTree>
    <p:extLst>
      <p:ext uri="{BB962C8B-B14F-4D97-AF65-F5344CB8AC3E}">
        <p14:creationId xmlns:p14="http://schemas.microsoft.com/office/powerpoint/2010/main" xmlns="" val="188961761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400" b="1" dirty="0">
                <a:solidFill>
                  <a:srgbClr val="C00000"/>
                </a:solidFill>
              </a:rPr>
              <a:t>Conditions That Lead to Good/Strong Industrial </a:t>
            </a:r>
            <a:r>
              <a:rPr lang="en-US" sz="2400" b="1" dirty="0" smtClean="0">
                <a:solidFill>
                  <a:srgbClr val="C00000"/>
                </a:solidFill>
              </a:rPr>
              <a:t>Relations</a:t>
            </a:r>
            <a:r>
              <a:rPr lang="en-US" sz="2700" b="1" dirty="0" smtClean="0">
                <a:solidFill>
                  <a:srgbClr val="C00000"/>
                </a:solidFill>
              </a:rPr>
              <a:t> </a:t>
            </a:r>
            <a:r>
              <a:rPr lang="en-US" sz="2000" dirty="0"/>
              <a:t/>
            </a:r>
            <a:br>
              <a:rPr lang="en-US" sz="2000" dirty="0"/>
            </a:br>
            <a:r>
              <a:rPr lang="en-US" sz="2400" dirty="0"/>
              <a:t/>
            </a:r>
            <a:br>
              <a:rPr lang="en-US" sz="2400" dirty="0"/>
            </a:b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914400"/>
            <a:ext cx="7848600" cy="5943600"/>
          </a:xfrm>
        </p:spPr>
        <p:txBody>
          <a:bodyPr>
            <a:normAutofit/>
          </a:bodyPr>
          <a:lstStyle/>
          <a:p>
            <a:pPr marL="0" indent="0">
              <a:buNone/>
            </a:pPr>
            <a:r>
              <a:rPr lang="en-US" dirty="0" smtClean="0"/>
              <a:t>Industrial </a:t>
            </a:r>
            <a:r>
              <a:rPr lang="en-US" dirty="0"/>
              <a:t>relations generally refers to the area of human resources management that handles employment matters in a union work environment. This involves issues between labor union leaders and the company's management, such as collective bargaining agreements, grievance handling, and day-to-day employment decisions. Labor unions and management don't need to be adversaries, and this relationship can remain on good terms provided certain workplace </a:t>
            </a:r>
            <a:r>
              <a:rPr lang="en-US" dirty="0" smtClean="0"/>
              <a:t>conditions </a:t>
            </a:r>
            <a:r>
              <a:rPr lang="en-US" dirty="0"/>
              <a:t>exist</a:t>
            </a:r>
            <a:r>
              <a:rPr lang="en-US" dirty="0" smtClean="0"/>
              <a:t>.</a:t>
            </a:r>
          </a:p>
          <a:p>
            <a:pPr marL="0" indent="0">
              <a:buNone/>
            </a:pPr>
            <a:endParaRPr lang="en-US" dirty="0" smtClean="0"/>
          </a:p>
          <a:p>
            <a:pPr marL="0" indent="0">
              <a:buNone/>
            </a:pPr>
            <a:r>
              <a:rPr lang="en-US" b="1" dirty="0"/>
              <a:t>Compliance</a:t>
            </a:r>
          </a:p>
          <a:p>
            <a:r>
              <a:rPr lang="en-US" dirty="0"/>
              <a:t>The Labor Act, Trade Union Act; Trade Dispute Act – these are the basic laws that guides IR practice in Nigeria. They protect the rights of both union and nonunion employees. The act also sets forth the obligations and responsibilities of unions and employers. Good industrial relations depend on the employer and the union having a complete understanding of the law and its provisions.</a:t>
            </a:r>
          </a:p>
        </p:txBody>
      </p:sp>
    </p:spTree>
    <p:extLst>
      <p:ext uri="{BB962C8B-B14F-4D97-AF65-F5344CB8AC3E}">
        <p14:creationId xmlns:p14="http://schemas.microsoft.com/office/powerpoint/2010/main" xmlns="" val="1640933710"/>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400" b="1" dirty="0">
                <a:solidFill>
                  <a:srgbClr val="C00000"/>
                </a:solidFill>
              </a:rPr>
              <a:t>Conditions That Lead to Good/Strong Industrial </a:t>
            </a:r>
            <a:r>
              <a:rPr lang="en-US" sz="2400" b="1" dirty="0" smtClean="0">
                <a:solidFill>
                  <a:srgbClr val="C00000"/>
                </a:solidFill>
              </a:rPr>
              <a:t>Relations</a:t>
            </a:r>
            <a:r>
              <a:rPr lang="en-US" sz="2700" b="1" dirty="0" smtClean="0">
                <a:solidFill>
                  <a:srgbClr val="C00000"/>
                </a:solidFill>
              </a:rPr>
              <a:t> </a:t>
            </a:r>
            <a:r>
              <a:rPr lang="en-US" sz="2000" dirty="0"/>
              <a:t/>
            </a:r>
            <a:br>
              <a:rPr lang="en-US" sz="2000" dirty="0"/>
            </a:br>
            <a:r>
              <a:rPr lang="en-US" sz="2400" dirty="0"/>
              <a:t/>
            </a:r>
            <a:br>
              <a:rPr lang="en-US" sz="2400" dirty="0"/>
            </a:b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914400"/>
            <a:ext cx="7848600" cy="5943600"/>
          </a:xfrm>
        </p:spPr>
        <p:txBody>
          <a:bodyPr>
            <a:normAutofit/>
          </a:bodyPr>
          <a:lstStyle/>
          <a:p>
            <a:pPr marL="0" indent="0">
              <a:buNone/>
            </a:pPr>
            <a:r>
              <a:rPr lang="en-US" b="1" dirty="0"/>
              <a:t>Relationship-Building</a:t>
            </a:r>
          </a:p>
          <a:p>
            <a:r>
              <a:rPr lang="en-US" dirty="0"/>
              <a:t>Management and unions have a shared goal -- to create an employer-employee relationship in which employees receive fair treatment and recognition for their skills and contributions. The difference is that unions rely on collective activity to achieve this goal and management doesn't. Collegial and respectful relationships between labor union </a:t>
            </a:r>
            <a:r>
              <a:rPr lang="en-US" dirty="0" smtClean="0"/>
              <a:t>officers </a:t>
            </a:r>
            <a:r>
              <a:rPr lang="en-US" dirty="0"/>
              <a:t>and the employer's management are necessary for positive industrial relations.</a:t>
            </a:r>
          </a:p>
          <a:p>
            <a:pPr marL="0" indent="0">
              <a:buNone/>
            </a:pPr>
            <a:endParaRPr lang="en-US" b="1" dirty="0" smtClean="0"/>
          </a:p>
          <a:p>
            <a:pPr marL="0" indent="0">
              <a:buNone/>
            </a:pPr>
            <a:r>
              <a:rPr lang="en-US" b="1" dirty="0" smtClean="0"/>
              <a:t>Good </a:t>
            </a:r>
            <a:r>
              <a:rPr lang="en-US" b="1" dirty="0"/>
              <a:t>Faith Bargaining</a:t>
            </a:r>
          </a:p>
          <a:p>
            <a:r>
              <a:rPr lang="en-US" dirty="0"/>
              <a:t>The federal labor act requires that both the employer and the union bargain in good faith concerning collective bargaining agreements, or labor union contracts. Good faith bargaining is an important aspect of reaching an agreement that serves the employer's needs as well as the needs of its </a:t>
            </a:r>
            <a:r>
              <a:rPr lang="en-US" dirty="0" smtClean="0"/>
              <a:t>workers. </a:t>
            </a:r>
          </a:p>
        </p:txBody>
      </p:sp>
    </p:spTree>
    <p:extLst>
      <p:ext uri="{BB962C8B-B14F-4D97-AF65-F5344CB8AC3E}">
        <p14:creationId xmlns:p14="http://schemas.microsoft.com/office/powerpoint/2010/main" xmlns="" val="635053967"/>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400" b="1" dirty="0">
                <a:solidFill>
                  <a:srgbClr val="C00000"/>
                </a:solidFill>
              </a:rPr>
              <a:t>Conditions That Lead to Good/Strong Industrial </a:t>
            </a:r>
            <a:r>
              <a:rPr lang="en-US" sz="2400" b="1" dirty="0" smtClean="0">
                <a:solidFill>
                  <a:srgbClr val="C00000"/>
                </a:solidFill>
              </a:rPr>
              <a:t>Relations</a:t>
            </a:r>
            <a:r>
              <a:rPr lang="en-US" sz="2700" b="1" dirty="0" smtClean="0">
                <a:solidFill>
                  <a:srgbClr val="C00000"/>
                </a:solidFill>
              </a:rPr>
              <a:t> </a:t>
            </a:r>
            <a:r>
              <a:rPr lang="en-US" sz="2000" dirty="0"/>
              <a:t/>
            </a:r>
            <a:br>
              <a:rPr lang="en-US" sz="2000" dirty="0"/>
            </a:br>
            <a:r>
              <a:rPr lang="en-US" sz="2400" dirty="0"/>
              <a:t/>
            </a:r>
            <a:br>
              <a:rPr lang="en-US" sz="2400" dirty="0"/>
            </a:b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914400"/>
            <a:ext cx="7848600" cy="5943600"/>
          </a:xfrm>
        </p:spPr>
        <p:txBody>
          <a:bodyPr>
            <a:normAutofit/>
          </a:bodyPr>
          <a:lstStyle/>
          <a:p>
            <a:pPr marL="0" indent="0">
              <a:buNone/>
            </a:pPr>
            <a:r>
              <a:rPr lang="en-US" b="1" dirty="0" smtClean="0"/>
              <a:t>Grievance Handling</a:t>
            </a:r>
          </a:p>
          <a:p>
            <a:r>
              <a:rPr lang="en-US" dirty="0" smtClean="0"/>
              <a:t>Employee </a:t>
            </a:r>
            <a:r>
              <a:rPr lang="en-US" dirty="0"/>
              <a:t>grievances must be addressed in a timely manner, because doing so promotes positive relationships between employees and their supervisors, which underlies good industrial relations. Importantly, grievances should be resolved before they escalate and require resolution through arbitration</a:t>
            </a:r>
            <a:r>
              <a:rPr lang="en-US" dirty="0" smtClean="0"/>
              <a:t>.</a:t>
            </a:r>
            <a:endParaRPr lang="en-US" dirty="0"/>
          </a:p>
        </p:txBody>
      </p:sp>
    </p:spTree>
    <p:extLst>
      <p:ext uri="{BB962C8B-B14F-4D97-AF65-F5344CB8AC3E}">
        <p14:creationId xmlns:p14="http://schemas.microsoft.com/office/powerpoint/2010/main" xmlns="" val="2948369700"/>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sz="half" idx="1"/>
          </p:nvPr>
        </p:nvPicPr>
        <p:blipFill>
          <a:blip r:embed="rId2"/>
          <a:srcRect/>
          <a:stretch>
            <a:fillRect/>
          </a:stretch>
        </p:blipFill>
        <p:spPr bwMode="auto">
          <a:xfrm>
            <a:off x="762000" y="1371600"/>
            <a:ext cx="2971800" cy="2209800"/>
          </a:xfrm>
          <a:prstGeom prst="rect">
            <a:avLst/>
          </a:prstGeom>
          <a:noFill/>
          <a:ln w="9525">
            <a:noFill/>
            <a:miter lim="800000"/>
            <a:headEnd/>
            <a:tailEnd/>
          </a:ln>
          <a:effectLst/>
        </p:spPr>
      </p:pic>
      <p:sp>
        <p:nvSpPr>
          <p:cNvPr id="4" name="Content Placeholder 3"/>
          <p:cNvSpPr>
            <a:spLocks noGrp="1"/>
          </p:cNvSpPr>
          <p:nvPr>
            <p:ph sz="half" idx="2"/>
          </p:nvPr>
        </p:nvSpPr>
        <p:spPr>
          <a:xfrm>
            <a:off x="4648200" y="2971800"/>
            <a:ext cx="4343400" cy="1143000"/>
          </a:xfrm>
          <a:solidFill>
            <a:schemeClr val="bg2">
              <a:lumMod val="75000"/>
            </a:schemeClr>
          </a:solidFill>
        </p:spPr>
        <p:txBody>
          <a:bodyPr>
            <a:normAutofit/>
          </a:bodyPr>
          <a:lstStyle/>
          <a:p>
            <a:pPr>
              <a:buNone/>
            </a:pPr>
            <a:r>
              <a:rPr lang="en-US" sz="5400" b="1" dirty="0" smtClean="0">
                <a:latin typeface="Lucida Calligraphy" pitchFamily="66" charset="0"/>
              </a:rPr>
              <a:t>Thank You</a:t>
            </a:r>
            <a:endParaRPr lang="en-US" sz="5400" b="1" dirty="0">
              <a:latin typeface="Lucida Calligraphy" pitchFamily="66" charset="0"/>
            </a:endParaRPr>
          </a:p>
        </p:txBody>
      </p:sp>
    </p:spTree>
    <p:extLst>
      <p:ext uri="{BB962C8B-B14F-4D97-AF65-F5344CB8AC3E}">
        <p14:creationId xmlns:p14="http://schemas.microsoft.com/office/powerpoint/2010/main" xmlns="" val="175867063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909560" cy="762000"/>
          </a:xfrm>
        </p:spPr>
        <p:txBody>
          <a:bodyPr>
            <a:normAutofit fontScale="90000"/>
          </a:bodyPr>
          <a:lstStyle/>
          <a:p>
            <a:r>
              <a:rPr lang="en-GB" b="1" u="sng" dirty="0">
                <a:solidFill>
                  <a:srgbClr val="C00000"/>
                </a:solidFill>
              </a:rPr>
              <a:t>Preamble</a:t>
            </a:r>
            <a:br>
              <a:rPr lang="en-GB" b="1" u="sng" dirty="0">
                <a:solidFill>
                  <a:srgbClr val="C00000"/>
                </a:solidFill>
              </a:rPr>
            </a:br>
            <a:endParaRPr lang="en-US" dirty="0">
              <a:solidFill>
                <a:srgbClr val="FF0000"/>
              </a:solidFill>
            </a:endParaRPr>
          </a:p>
        </p:txBody>
      </p:sp>
      <p:sp>
        <p:nvSpPr>
          <p:cNvPr id="3" name="Content Placeholder 2"/>
          <p:cNvSpPr>
            <a:spLocks noGrp="1"/>
          </p:cNvSpPr>
          <p:nvPr>
            <p:ph idx="1"/>
          </p:nvPr>
        </p:nvSpPr>
        <p:spPr>
          <a:xfrm>
            <a:off x="259080" y="457200"/>
            <a:ext cx="8305800" cy="5715000"/>
          </a:xfrm>
        </p:spPr>
        <p:txBody>
          <a:bodyPr>
            <a:normAutofit/>
          </a:bodyPr>
          <a:lstStyle/>
          <a:p>
            <a:endParaRPr lang="en-US" b="1" u="sng" dirty="0">
              <a:solidFill>
                <a:srgbClr val="FF0000"/>
              </a:solidFill>
            </a:endParaRPr>
          </a:p>
          <a:p>
            <a:endParaRPr lang="en-GB" dirty="0" smtClean="0"/>
          </a:p>
          <a:p>
            <a:r>
              <a:rPr lang="en-GB" dirty="0" smtClean="0"/>
              <a:t>The </a:t>
            </a:r>
            <a:r>
              <a:rPr lang="en-GB" dirty="0"/>
              <a:t>survival of the modern society is tied to the management of the relationship between capital and </a:t>
            </a:r>
            <a:r>
              <a:rPr lang="en-GB" dirty="0" smtClean="0"/>
              <a:t>labour, that </a:t>
            </a:r>
            <a:r>
              <a:rPr lang="en-GB" dirty="0"/>
              <a:t>is, employers and employees. It is the interaction between the two that creates wealth, which keeps society going. </a:t>
            </a:r>
            <a:endParaRPr lang="en-US" dirty="0"/>
          </a:p>
          <a:p>
            <a:pPr marL="0" indent="0">
              <a:buNone/>
            </a:pPr>
            <a:endParaRPr lang="en-US" dirty="0"/>
          </a:p>
          <a:p>
            <a:r>
              <a:rPr lang="en-GB" dirty="0"/>
              <a:t>Historically, the emergence of trade unions can be attributed to the effort by the workers  to act as single unit when dealing with management or the State over issues relating to their work and welfare.</a:t>
            </a:r>
            <a:endParaRPr lang="en-US" dirty="0"/>
          </a:p>
          <a:p>
            <a:pPr marL="0" indent="0">
              <a:buNone/>
            </a:pPr>
            <a:endParaRPr lang="en-US" dirty="0"/>
          </a:p>
          <a:p>
            <a:r>
              <a:rPr lang="en-GB" dirty="0"/>
              <a:t>The thrust of modern industrial relations practice lies in collective bargaining. Therefore, we shall </a:t>
            </a:r>
            <a:r>
              <a:rPr lang="en-GB" dirty="0" smtClean="0"/>
              <a:t>take time to explore collective bargaining in the body of this presentation.</a:t>
            </a:r>
            <a:endParaRPr lang="en-US" dirty="0"/>
          </a:p>
          <a:p>
            <a:endParaRPr lang="en-US" dirty="0"/>
          </a:p>
        </p:txBody>
      </p:sp>
    </p:spTree>
    <p:extLst>
      <p:ext uri="{BB962C8B-B14F-4D97-AF65-F5344CB8AC3E}">
        <p14:creationId xmlns:p14="http://schemas.microsoft.com/office/powerpoint/2010/main" xmlns="" val="104863216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533400" y="1624425"/>
            <a:ext cx="8229600" cy="34932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bIns="0"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GB" sz="2400" b="1" u="sng" dirty="0" smtClean="0">
                <a:solidFill>
                  <a:srgbClr val="C00000"/>
                </a:solidFill>
              </a:rPr>
              <a:t>Trade Unionism</a:t>
            </a:r>
          </a:p>
          <a:p>
            <a:endParaRPr lang="en-US" sz="2400" b="1" u="sng" dirty="0" smtClean="0"/>
          </a:p>
          <a:p>
            <a:pPr algn="just"/>
            <a:r>
              <a:rPr lang="en-GB" sz="2000" dirty="0"/>
              <a:t>Trade unionism is the system or principle by which workers attempt to improve their status/conditions by united actions. In other words, t</a:t>
            </a:r>
            <a:r>
              <a:rPr lang="en-US" sz="2000" dirty="0"/>
              <a:t>rade unionism is the effort by workers collectively acting as a single unit when dealing with management or the state over issues relating to their work and welfare. </a:t>
            </a:r>
          </a:p>
          <a:p>
            <a:pPr algn="just"/>
            <a:r>
              <a:rPr lang="en-GB" sz="3200" dirty="0" smtClean="0"/>
              <a:t> </a:t>
            </a:r>
            <a:endParaRPr lang="en-US" sz="3200" dirty="0"/>
          </a:p>
          <a:p>
            <a:pPr eaLnBrk="1" hangingPunct="1"/>
            <a:endParaRPr lang="en-GB" altLang="en-US" sz="2400" dirty="0">
              <a:latin typeface="Arial" charset="0"/>
            </a:endParaRPr>
          </a:p>
        </p:txBody>
      </p:sp>
    </p:spTree>
    <p:extLst>
      <p:ext uri="{BB962C8B-B14F-4D97-AF65-F5344CB8AC3E}">
        <p14:creationId xmlns:p14="http://schemas.microsoft.com/office/powerpoint/2010/main" xmlns="" val="415386333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533400"/>
          </a:xfrm>
        </p:spPr>
        <p:txBody>
          <a:bodyPr>
            <a:normAutofit fontScale="90000"/>
          </a:bodyPr>
          <a:lstStyle/>
          <a:p>
            <a:r>
              <a:rPr lang="en-GB" sz="2700" b="1" dirty="0" smtClean="0">
                <a:solidFill>
                  <a:srgbClr val="C00000"/>
                </a:solidFill>
              </a:rPr>
              <a:t>Principle Purposes of a Trade Union</a:t>
            </a:r>
            <a:r>
              <a:rPr lang="en-US" dirty="0" smtClean="0"/>
              <a:t/>
            </a:r>
            <a:br>
              <a:rPr lang="en-US" dirty="0" smtClean="0"/>
            </a:br>
            <a:r>
              <a:rPr lang="en-US" dirty="0" smtClean="0">
                <a:effectLst/>
              </a:rPr>
              <a:t/>
            </a:r>
            <a:br>
              <a:rPr lang="en-US" dirty="0" smtClean="0">
                <a:effectLst/>
              </a:rPr>
            </a:br>
            <a:endParaRPr lang="en-US" dirty="0"/>
          </a:p>
        </p:txBody>
      </p:sp>
      <p:sp>
        <p:nvSpPr>
          <p:cNvPr id="3" name="Content Placeholder 2"/>
          <p:cNvSpPr>
            <a:spLocks noGrp="1"/>
          </p:cNvSpPr>
          <p:nvPr>
            <p:ph idx="1"/>
          </p:nvPr>
        </p:nvSpPr>
        <p:spPr>
          <a:xfrm>
            <a:off x="1020437" y="1371600"/>
            <a:ext cx="7200900" cy="4648200"/>
          </a:xfrm>
        </p:spPr>
        <p:txBody>
          <a:bodyPr>
            <a:normAutofit/>
          </a:bodyPr>
          <a:lstStyle/>
          <a:p>
            <a:pPr marL="0" indent="0">
              <a:buNone/>
            </a:pPr>
            <a:r>
              <a:rPr lang="en-GB" b="1" dirty="0"/>
              <a:t> </a:t>
            </a:r>
            <a:endParaRPr lang="en-US" dirty="0" smtClean="0"/>
          </a:p>
          <a:p>
            <a:pPr lvl="0"/>
            <a:r>
              <a:rPr lang="en-GB" sz="2400" dirty="0" smtClean="0"/>
              <a:t>Negotiate wages and condition terms</a:t>
            </a:r>
            <a:endParaRPr lang="en-US" sz="2400" dirty="0" smtClean="0"/>
          </a:p>
          <a:p>
            <a:pPr lvl="0"/>
            <a:r>
              <a:rPr lang="en-GB" sz="2400" dirty="0" smtClean="0"/>
              <a:t>Regulate </a:t>
            </a:r>
            <a:r>
              <a:rPr lang="en-GB" sz="2400" dirty="0"/>
              <a:t>relations between workers (members) and the employer</a:t>
            </a:r>
            <a:endParaRPr lang="en-US" sz="2400" dirty="0"/>
          </a:p>
          <a:p>
            <a:pPr lvl="0"/>
            <a:r>
              <a:rPr lang="en-GB" sz="2400" dirty="0"/>
              <a:t>Take collective action to enforce the terms of the collective bargaining agreement (CBA)</a:t>
            </a:r>
            <a:endParaRPr lang="en-US" sz="2400" dirty="0"/>
          </a:p>
          <a:p>
            <a:pPr lvl="0"/>
            <a:r>
              <a:rPr lang="en-GB" sz="2400" dirty="0"/>
              <a:t>Raise new demands on behalf of its members</a:t>
            </a:r>
            <a:endParaRPr lang="en-US" sz="2400" dirty="0"/>
          </a:p>
          <a:p>
            <a:pPr lvl="0"/>
            <a:r>
              <a:rPr lang="en-GB" sz="2400" dirty="0"/>
              <a:t>Help settle/resolve members grievances.</a:t>
            </a:r>
            <a:endParaRPr lang="en-US" sz="2400" dirty="0"/>
          </a:p>
          <a:p>
            <a:pPr marL="0" indent="0">
              <a:buNone/>
            </a:pPr>
            <a:endParaRPr lang="en-US" sz="2400" dirty="0"/>
          </a:p>
        </p:txBody>
      </p:sp>
    </p:spTree>
    <p:extLst>
      <p:ext uri="{BB962C8B-B14F-4D97-AF65-F5344CB8AC3E}">
        <p14:creationId xmlns:p14="http://schemas.microsoft.com/office/powerpoint/2010/main" xmlns="" val="30842667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281" y="210405"/>
            <a:ext cx="7543800" cy="627795"/>
          </a:xfrm>
        </p:spPr>
        <p:txBody>
          <a:bodyPr>
            <a:normAutofit fontScale="90000"/>
          </a:bodyPr>
          <a:lstStyle/>
          <a:p>
            <a:r>
              <a:rPr lang="en-US" sz="3100" b="1" dirty="0">
                <a:solidFill>
                  <a:srgbClr val="C00000"/>
                </a:solidFill>
              </a:rPr>
              <a:t>Purposes and Importance of Unionism </a:t>
            </a:r>
            <a:r>
              <a:rPr lang="en-US" dirty="0"/>
              <a:t/>
            </a:r>
            <a:br>
              <a:rPr lang="en-US" dirty="0"/>
            </a:br>
            <a:endParaRPr lang="en-US" dirty="0">
              <a:solidFill>
                <a:srgbClr val="FF0000"/>
              </a:solidFill>
            </a:endParaRPr>
          </a:p>
        </p:txBody>
      </p:sp>
      <p:sp>
        <p:nvSpPr>
          <p:cNvPr id="3" name="Content Placeholder 2"/>
          <p:cNvSpPr>
            <a:spLocks noGrp="1"/>
          </p:cNvSpPr>
          <p:nvPr>
            <p:ph idx="1"/>
          </p:nvPr>
        </p:nvSpPr>
        <p:spPr>
          <a:xfrm>
            <a:off x="609601" y="838200"/>
            <a:ext cx="7757160" cy="6019800"/>
          </a:xfrm>
        </p:spPr>
        <p:txBody>
          <a:bodyPr>
            <a:normAutofit fontScale="92500" lnSpcReduction="20000"/>
          </a:bodyPr>
          <a:lstStyle/>
          <a:p>
            <a:pPr marL="0" indent="0">
              <a:buNone/>
            </a:pPr>
            <a:r>
              <a:rPr lang="en-US" b="1" dirty="0" smtClean="0"/>
              <a:t>For </a:t>
            </a:r>
            <a:r>
              <a:rPr lang="en-US" b="1" dirty="0"/>
              <a:t>the Employers</a:t>
            </a:r>
            <a:endParaRPr lang="en-US" dirty="0"/>
          </a:p>
          <a:p>
            <a:pPr lvl="0"/>
            <a:r>
              <a:rPr lang="en-US" dirty="0"/>
              <a:t>The existence of a union or even the possibility of one can significantly influence the ability of employers to manage their vital human resources.</a:t>
            </a:r>
          </a:p>
          <a:p>
            <a:pPr lvl="0"/>
            <a:r>
              <a:rPr lang="en-US" dirty="0"/>
              <a:t>﻿</a:t>
            </a:r>
            <a:r>
              <a:rPr lang="en-US" dirty="0" smtClean="0"/>
              <a:t>Unions assist </a:t>
            </a:r>
            <a:r>
              <a:rPr lang="en-US" dirty="0"/>
              <a:t>employers through wage concessions or co-operation in joint workplace efforts, such as teamwork </a:t>
            </a:r>
            <a:r>
              <a:rPr lang="en-US" dirty="0" err="1"/>
              <a:t>programmes</a:t>
            </a:r>
            <a:r>
              <a:rPr lang="en-US" dirty="0"/>
              <a:t>, allowing employers to survive particular difficult times and, in fact, remain profitable and competitive </a:t>
            </a:r>
          </a:p>
          <a:p>
            <a:pPr marL="0" indent="0">
              <a:buNone/>
            </a:pPr>
            <a:r>
              <a:rPr lang="en-US" sz="900" dirty="0"/>
              <a:t> </a:t>
            </a:r>
            <a:endParaRPr lang="en-US" sz="900" dirty="0" smtClean="0"/>
          </a:p>
          <a:p>
            <a:pPr marL="0" indent="0">
              <a:buNone/>
            </a:pPr>
            <a:r>
              <a:rPr lang="en-US" b="1" dirty="0" smtClean="0"/>
              <a:t>For Management </a:t>
            </a:r>
            <a:r>
              <a:rPr lang="en-US" dirty="0" smtClean="0"/>
              <a:t> </a:t>
            </a:r>
          </a:p>
          <a:p>
            <a:pPr lvl="0"/>
            <a:r>
              <a:rPr lang="en-US" dirty="0" err="1" smtClean="0"/>
              <a:t>Unionisation</a:t>
            </a:r>
            <a:r>
              <a:rPr lang="en-US" dirty="0" smtClean="0"/>
              <a:t> </a:t>
            </a:r>
            <a:r>
              <a:rPr lang="en-US" dirty="0"/>
              <a:t>may result in less flexibility in hiring new workers, making job assignments, and introducing new work methods such as automation; a loss of control; inefficient work practices; and an inflexibility job structure. </a:t>
            </a:r>
          </a:p>
          <a:p>
            <a:pPr marL="0" indent="0">
              <a:buNone/>
            </a:pPr>
            <a:r>
              <a:rPr lang="en-US" sz="1100" dirty="0"/>
              <a:t> </a:t>
            </a:r>
          </a:p>
          <a:p>
            <a:pPr marL="0" indent="0">
              <a:buNone/>
            </a:pPr>
            <a:r>
              <a:rPr lang="en-US" b="1" dirty="0"/>
              <a:t>For workers </a:t>
            </a:r>
            <a:endParaRPr lang="en-US" dirty="0"/>
          </a:p>
          <a:p>
            <a:pPr lvl="0"/>
            <a:r>
              <a:rPr lang="en-US" dirty="0"/>
              <a:t>Union obtains rights for members that they would not have been able to obtain on their own. </a:t>
            </a:r>
          </a:p>
          <a:p>
            <a:pPr lvl="0"/>
            <a:r>
              <a:rPr lang="en-US" dirty="0"/>
              <a:t>Union can also help identify workplace hazards and improve the quality of work lie for employees. </a:t>
            </a:r>
          </a:p>
          <a:p>
            <a:endParaRPr lang="en-US" dirty="0"/>
          </a:p>
        </p:txBody>
      </p:sp>
    </p:spTree>
    <p:extLst>
      <p:ext uri="{BB962C8B-B14F-4D97-AF65-F5344CB8AC3E}">
        <p14:creationId xmlns:p14="http://schemas.microsoft.com/office/powerpoint/2010/main" xmlns="" val="1276851069"/>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7696200" cy="685800"/>
          </a:xfrm>
        </p:spPr>
        <p:txBody>
          <a:bodyPr>
            <a:normAutofit fontScale="90000"/>
          </a:bodyPr>
          <a:lstStyle/>
          <a:p>
            <a:r>
              <a:rPr lang="en-US" sz="2800" b="1" dirty="0">
                <a:solidFill>
                  <a:srgbClr val="C00000"/>
                </a:solidFill>
              </a:rPr>
              <a:t>What is Industrial </a:t>
            </a:r>
            <a:r>
              <a:rPr lang="en-US" sz="2800" b="1" dirty="0" smtClean="0">
                <a:solidFill>
                  <a:srgbClr val="C00000"/>
                </a:solidFill>
              </a:rPr>
              <a:t>Relations?</a:t>
            </a:r>
            <a:r>
              <a:rPr lang="en-GB" sz="2800" b="1" dirty="0" smtClean="0">
                <a:solidFill>
                  <a:srgbClr val="C00000"/>
                </a:solidFill>
                <a:effectLst/>
              </a:rPr>
              <a:t> </a:t>
            </a:r>
            <a:r>
              <a:rPr lang="en-US" dirty="0">
                <a:effectLst/>
              </a:rPr>
              <a:t/>
            </a:r>
            <a:br>
              <a:rPr lang="en-US" dirty="0">
                <a:effectLst/>
              </a:rPr>
            </a:br>
            <a:endParaRPr lang="en-US" dirty="0"/>
          </a:p>
        </p:txBody>
      </p:sp>
      <p:sp>
        <p:nvSpPr>
          <p:cNvPr id="3" name="Content Placeholder 2"/>
          <p:cNvSpPr>
            <a:spLocks noGrp="1"/>
          </p:cNvSpPr>
          <p:nvPr>
            <p:ph idx="1"/>
          </p:nvPr>
        </p:nvSpPr>
        <p:spPr>
          <a:xfrm>
            <a:off x="533400" y="1219200"/>
            <a:ext cx="8458200" cy="5334000"/>
          </a:xfrm>
        </p:spPr>
        <p:txBody>
          <a:bodyPr>
            <a:normAutofit/>
          </a:bodyPr>
          <a:lstStyle/>
          <a:p>
            <a:pPr marL="0" indent="0">
              <a:buNone/>
            </a:pPr>
            <a:endParaRPr lang="en-US" dirty="0"/>
          </a:p>
          <a:p>
            <a:r>
              <a:rPr lang="en-US" dirty="0"/>
              <a:t>In a simple sense, we will define industrial relations as relationship that exists between workers (collective) and employers in an organization. This is not to say that the State does not have a role to play in the industrial relations arena. </a:t>
            </a:r>
          </a:p>
          <a:p>
            <a:pPr marL="0" indent="0">
              <a:buNone/>
            </a:pPr>
            <a:endParaRPr lang="en-US" dirty="0" smtClean="0"/>
          </a:p>
          <a:p>
            <a:pPr marL="0" indent="0">
              <a:buNone/>
            </a:pPr>
            <a:r>
              <a:rPr lang="en-US" dirty="0" smtClean="0"/>
              <a:t>Industrial </a:t>
            </a:r>
            <a:r>
              <a:rPr lang="en-US" dirty="0"/>
              <a:t>relations means different things to different </a:t>
            </a:r>
            <a:r>
              <a:rPr lang="en-US" dirty="0" smtClean="0"/>
              <a:t>people:</a:t>
            </a:r>
          </a:p>
          <a:p>
            <a:pPr marL="0" indent="0">
              <a:buNone/>
            </a:pPr>
            <a:r>
              <a:rPr lang="en-US" b="1" dirty="0"/>
              <a:t>Worker's Perspective?</a:t>
            </a:r>
            <a:endParaRPr lang="en-US" dirty="0"/>
          </a:p>
          <a:p>
            <a:r>
              <a:rPr lang="en-US" dirty="0"/>
              <a:t>As workers, we associate Industrial Relations </a:t>
            </a:r>
            <a:r>
              <a:rPr lang="en-US" dirty="0" smtClean="0"/>
              <a:t>with Unions</a:t>
            </a:r>
            <a:r>
              <a:rPr lang="en-US" dirty="0" smtClean="0">
                <a:solidFill>
                  <a:schemeClr val="tx1"/>
                </a:solidFill>
              </a:rPr>
              <a:t>, Strikes, CBAs, </a:t>
            </a:r>
            <a:r>
              <a:rPr lang="en-US" dirty="0"/>
              <a:t>and </a:t>
            </a:r>
            <a:r>
              <a:rPr lang="en-US" dirty="0" err="1"/>
              <a:t>labour</a:t>
            </a:r>
            <a:r>
              <a:rPr lang="en-US" dirty="0"/>
              <a:t> laws that set the conditions under which we work. This includes our pay, safety, employment security and opportunities for training</a:t>
            </a:r>
            <a:r>
              <a:rPr lang="en-US" dirty="0" smtClean="0"/>
              <a:t>. </a:t>
            </a:r>
            <a:endParaRPr lang="en-US" dirty="0"/>
          </a:p>
          <a:p>
            <a:endParaRPr lang="en-US" dirty="0"/>
          </a:p>
        </p:txBody>
      </p:sp>
    </p:spTree>
    <p:extLst>
      <p:ext uri="{BB962C8B-B14F-4D97-AF65-F5344CB8AC3E}">
        <p14:creationId xmlns:p14="http://schemas.microsoft.com/office/powerpoint/2010/main" xmlns="" val="168161625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200900" cy="457200"/>
          </a:xfrm>
        </p:spPr>
        <p:txBody>
          <a:bodyPr>
            <a:normAutofit fontScale="90000"/>
          </a:bodyPr>
          <a:lstStyle/>
          <a:p>
            <a:r>
              <a:rPr lang="en-US" sz="2800" b="1" dirty="0">
                <a:solidFill>
                  <a:srgbClr val="C00000"/>
                </a:solidFill>
              </a:rPr>
              <a:t>What is Industrial </a:t>
            </a:r>
            <a:r>
              <a:rPr lang="en-US" sz="2800" b="1" dirty="0" smtClean="0">
                <a:solidFill>
                  <a:srgbClr val="C00000"/>
                </a:solidFill>
              </a:rPr>
              <a:t>Relations?</a:t>
            </a:r>
            <a:r>
              <a:rPr lang="en-GB" sz="2800" b="1" dirty="0" smtClean="0">
                <a:solidFill>
                  <a:srgbClr val="C00000"/>
                </a:solidFill>
                <a:effectLst/>
              </a:rPr>
              <a:t> </a:t>
            </a:r>
            <a:r>
              <a:rPr lang="en-US" dirty="0">
                <a:effectLst/>
              </a:rPr>
              <a:t/>
            </a:r>
            <a:br>
              <a:rPr lang="en-US" dirty="0">
                <a:effectLst/>
              </a:rPr>
            </a:br>
            <a:endParaRPr lang="en-US" dirty="0"/>
          </a:p>
        </p:txBody>
      </p:sp>
      <p:sp>
        <p:nvSpPr>
          <p:cNvPr id="3" name="Content Placeholder 2"/>
          <p:cNvSpPr>
            <a:spLocks noGrp="1"/>
          </p:cNvSpPr>
          <p:nvPr>
            <p:ph idx="1"/>
          </p:nvPr>
        </p:nvSpPr>
        <p:spPr>
          <a:xfrm>
            <a:off x="685800" y="693144"/>
            <a:ext cx="7924800" cy="6012455"/>
          </a:xfrm>
        </p:spPr>
        <p:txBody>
          <a:bodyPr>
            <a:normAutofit fontScale="85000" lnSpcReduction="10000"/>
          </a:bodyPr>
          <a:lstStyle/>
          <a:p>
            <a:pPr marL="0" indent="0">
              <a:buNone/>
            </a:pPr>
            <a:r>
              <a:rPr lang="en-US" b="1" dirty="0"/>
              <a:t>Employer's </a:t>
            </a:r>
            <a:r>
              <a:rPr lang="en-US" b="1" dirty="0" smtClean="0"/>
              <a:t>Perspective</a:t>
            </a:r>
            <a:endParaRPr lang="en-US" dirty="0"/>
          </a:p>
          <a:p>
            <a:r>
              <a:rPr lang="en-US" dirty="0"/>
              <a:t>The employer attaches great importance to maintaining good industrial relations as a cornerstone of business growth and success. Industrial relations, for the employer, is about negotiations between workers and business owners/managers that lead to increased productivity and improved product quality in exchange for better pay and conditions of employment for workers. The reduction </a:t>
            </a:r>
            <a:r>
              <a:rPr lang="en-US" dirty="0" smtClean="0"/>
              <a:t>of conflict</a:t>
            </a:r>
            <a:r>
              <a:rPr lang="en-US" u="sng" dirty="0" smtClean="0">
                <a:hlinkClick r:id="rId2" tooltip="conflict resolution"/>
              </a:rPr>
              <a:t> </a:t>
            </a:r>
            <a:r>
              <a:rPr lang="en-US" dirty="0"/>
              <a:t>between workers and business management is also a highly desirable objective in Industrial Relations.</a:t>
            </a:r>
          </a:p>
          <a:p>
            <a:pPr marL="0" indent="0">
              <a:buNone/>
            </a:pPr>
            <a:r>
              <a:rPr lang="en-US" b="1" dirty="0"/>
              <a:t>Society </a:t>
            </a:r>
            <a:r>
              <a:rPr lang="en-US" b="1" dirty="0" smtClean="0"/>
              <a:t>Perspective</a:t>
            </a:r>
            <a:endParaRPr lang="en-US" dirty="0"/>
          </a:p>
          <a:p>
            <a:r>
              <a:rPr lang="en-US" dirty="0"/>
              <a:t>Whether we have good jobs and how we work has a fundamental effect on the quality of our lives. Unemployment causes social isolation and economic deprivation. When there is high levels of unemployment, there is social tension and upheaval. Too much employment has its own set of woes. People who work long hours often suffer from health issues and family problems. There is a need to strike </a:t>
            </a:r>
            <a:r>
              <a:rPr lang="en-US" dirty="0" smtClean="0"/>
              <a:t>a work-life balance </a:t>
            </a:r>
            <a:r>
              <a:rPr lang="en-US" dirty="0"/>
              <a:t>to ensure a healthy, happy and productive populations</a:t>
            </a:r>
            <a:r>
              <a:rPr lang="en-US" dirty="0" smtClean="0"/>
              <a:t>.</a:t>
            </a:r>
            <a:r>
              <a:rPr lang="en-US" b="1" dirty="0"/>
              <a:t> </a:t>
            </a:r>
            <a:endParaRPr lang="en-US" dirty="0"/>
          </a:p>
          <a:p>
            <a:pPr marL="0" indent="0">
              <a:buNone/>
            </a:pPr>
            <a:r>
              <a:rPr lang="en-US" b="1" dirty="0"/>
              <a:t>Government </a:t>
            </a:r>
            <a:r>
              <a:rPr lang="en-US" b="1" dirty="0" smtClean="0"/>
              <a:t>Perspective</a:t>
            </a:r>
            <a:endParaRPr lang="en-US" dirty="0"/>
          </a:p>
          <a:p>
            <a:r>
              <a:rPr lang="en-US" dirty="0"/>
              <a:t>Industrial relations is a major factor in managing the economy. </a:t>
            </a:r>
            <a:r>
              <a:rPr lang="en-US" dirty="0" smtClean="0"/>
              <a:t>If </a:t>
            </a:r>
            <a:r>
              <a:rPr lang="en-US" dirty="0"/>
              <a:t>the workforce is inefficient and wage demands are too high, then the cost of our goods and services is greater and consequently we are less competitive in the global </a:t>
            </a:r>
            <a:r>
              <a:rPr lang="en-US" dirty="0" smtClean="0"/>
              <a:t>marketplace. </a:t>
            </a:r>
            <a:r>
              <a:rPr lang="en-US" dirty="0"/>
              <a:t>Governments create laws and policies that affect Industrial Relations and thereby influence the pay and conditions of work for workers.</a:t>
            </a:r>
          </a:p>
          <a:p>
            <a:pPr marL="0" indent="0">
              <a:buNone/>
            </a:pPr>
            <a:endParaRPr lang="en-US" dirty="0"/>
          </a:p>
          <a:p>
            <a:endParaRPr lang="en-US" dirty="0"/>
          </a:p>
        </p:txBody>
      </p:sp>
    </p:spTree>
    <p:extLst>
      <p:ext uri="{BB962C8B-B14F-4D97-AF65-F5344CB8AC3E}">
        <p14:creationId xmlns:p14="http://schemas.microsoft.com/office/powerpoint/2010/main" xmlns="" val="262592268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700" b="1" dirty="0">
                <a:solidFill>
                  <a:srgbClr val="C00000"/>
                </a:solidFill>
              </a:rPr>
              <a:t>The Role of Trade Unions in Industrial Relations</a:t>
            </a: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914400"/>
            <a:ext cx="7772400" cy="5715000"/>
          </a:xfrm>
        </p:spPr>
        <p:txBody>
          <a:bodyPr>
            <a:normAutofit fontScale="62500" lnSpcReduction="20000"/>
          </a:bodyPr>
          <a:lstStyle/>
          <a:p>
            <a:pPr marL="0" indent="0">
              <a:buNone/>
            </a:pPr>
            <a:r>
              <a:rPr lang="en-US" sz="2800" b="1" dirty="0"/>
              <a:t>Unions Work With Employers to Resolve Labor Issues</a:t>
            </a:r>
          </a:p>
          <a:p>
            <a:r>
              <a:rPr lang="en-US" sz="2800" dirty="0"/>
              <a:t>One of the most important roles that labor unions perform is that when there is a dispute in the workplace, the union acts as an intermediary between employers and business owners. Labor union leaders are experienced at solving problems through formal arbitration and grievance procedures. Instead of viewing this process as contentious, business owners should welcome the involvement of a union representative, because it can expedite the resolution. When issues arise at the workplace between you and your employee, the goal is to secure a “win-win” in which both sides feel as if they each attained something from the deal</a:t>
            </a:r>
            <a:r>
              <a:rPr lang="en-US" sz="2800" dirty="0" smtClean="0"/>
              <a:t>.</a:t>
            </a:r>
          </a:p>
          <a:p>
            <a:pPr marL="0" indent="0">
              <a:buNone/>
            </a:pPr>
            <a:endParaRPr lang="en-US" sz="2800" dirty="0"/>
          </a:p>
          <a:p>
            <a:pPr marL="0" indent="0">
              <a:buNone/>
            </a:pPr>
            <a:r>
              <a:rPr lang="en-US" sz="2900" b="1" dirty="0"/>
              <a:t>Save Employer Time Through Collective Bargaining</a:t>
            </a:r>
          </a:p>
          <a:p>
            <a:r>
              <a:rPr lang="en-US" sz="2900" dirty="0"/>
              <a:t>Every labor union in Nigeria tend to have a collective bargaining agreement (CBA), which helps secure fair wages, working hours, benefits, and the standards necessary for wage increases. The collective bargaining agreement also protects union members from being arbitrarily fired without just cause, which protects you from litigation, because you can only terminate a worker if that worker violated your company’s standards and policies. Some employers view the collective bargaining agreement as a necessary evil, but you should view it as a way to save your company the time and money of having to negotiate wages, wage increases and benefits on your own.</a:t>
            </a:r>
          </a:p>
          <a:p>
            <a:endParaRPr lang="en-US" dirty="0"/>
          </a:p>
        </p:txBody>
      </p:sp>
    </p:spTree>
    <p:extLst>
      <p:ext uri="{BB962C8B-B14F-4D97-AF65-F5344CB8AC3E}">
        <p14:creationId xmlns:p14="http://schemas.microsoft.com/office/powerpoint/2010/main" xmlns="" val="3903252477"/>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200900" cy="533400"/>
          </a:xfrm>
        </p:spPr>
        <p:txBody>
          <a:bodyPr>
            <a:normAutofit fontScale="90000"/>
          </a:bodyPr>
          <a:lstStyle/>
          <a:p>
            <a:r>
              <a:rPr lang="en-US" sz="2700" b="1" dirty="0">
                <a:solidFill>
                  <a:srgbClr val="C00000"/>
                </a:solidFill>
              </a:rPr>
              <a:t>The Role of Trade Unions in Industrial Relations</a:t>
            </a: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762000" y="914400"/>
            <a:ext cx="7620000" cy="5715000"/>
          </a:xfrm>
        </p:spPr>
        <p:txBody>
          <a:bodyPr>
            <a:normAutofit/>
          </a:bodyPr>
          <a:lstStyle/>
          <a:p>
            <a:pPr marL="0" indent="0">
              <a:buNone/>
            </a:pPr>
            <a:r>
              <a:rPr lang="en-US" sz="1800" b="1" dirty="0"/>
              <a:t>Help Reduce Turnover Rate</a:t>
            </a:r>
          </a:p>
          <a:p>
            <a:r>
              <a:rPr lang="en-US" sz="1800" dirty="0"/>
              <a:t>The goal of most labor unions isn’t to create conflict with your business; the goal is to ensure that employees are treated fairly, and that they feel comfortable and secure on the job. When that goal is achieved, employees tend to stick around, instead of trying to find a more favorable situation. Union members tend to earn more compared to their colleagues in a non </a:t>
            </a:r>
            <a:r>
              <a:rPr lang="en-US" sz="1800" dirty="0" smtClean="0"/>
              <a:t>unionized </a:t>
            </a:r>
            <a:r>
              <a:rPr lang="en-US" sz="1800" dirty="0"/>
              <a:t>working environment.  Thus, unionized workers are less likely to leave their employment. By ensuring fair wages and benefits, labor unions help keep the membership content, and workers who are satisfied with their jobs are more likely to work hard, instead of looking for a quick way to exit your company.</a:t>
            </a:r>
          </a:p>
          <a:p>
            <a:pPr marL="0" indent="0">
              <a:buNone/>
            </a:pPr>
            <a:endParaRPr lang="en-US" sz="1800" dirty="0" smtClean="0"/>
          </a:p>
          <a:p>
            <a:pPr marL="0" indent="0">
              <a:buNone/>
            </a:pPr>
            <a:endParaRPr lang="en-US" dirty="0"/>
          </a:p>
        </p:txBody>
      </p:sp>
    </p:spTree>
    <p:extLst>
      <p:ext uri="{BB962C8B-B14F-4D97-AF65-F5344CB8AC3E}">
        <p14:creationId xmlns:p14="http://schemas.microsoft.com/office/powerpoint/2010/main" xmlns="" val="594970425"/>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TM10001105[[fn=Crop]]</Template>
  <TotalTime>2244</TotalTime>
  <Words>1361</Words>
  <Application>Microsoft Office PowerPoint</Application>
  <PresentationFormat>On-screen Show (4:3)</PresentationFormat>
  <Paragraphs>99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Crop</vt:lpstr>
      <vt:lpstr>       </vt:lpstr>
      <vt:lpstr>Preamble </vt:lpstr>
      <vt:lpstr>Slide 3</vt:lpstr>
      <vt:lpstr>Principle Purposes of a Trade Union  </vt:lpstr>
      <vt:lpstr>Purposes and Importance of Unionism  </vt:lpstr>
      <vt:lpstr>What is Industrial Relations?  </vt:lpstr>
      <vt:lpstr>What is Industrial Relations?  </vt:lpstr>
      <vt:lpstr>The Role of Trade Unions in Industrial Relations </vt:lpstr>
      <vt:lpstr>The Role of Trade Unions in Industrial Relations </vt:lpstr>
      <vt:lpstr>Collective Bargaining   </vt:lpstr>
      <vt:lpstr>Union-Management Relationship    </vt:lpstr>
      <vt:lpstr>Specific Strategies in Union-Management Relationship    </vt:lpstr>
      <vt:lpstr>Conditions That Lead to Good/Strong Industrial Relations    </vt:lpstr>
      <vt:lpstr>Conditions That Lead to Good/Strong Industrial Relations    </vt:lpstr>
      <vt:lpstr>Conditions That Lead to Good/Strong Industrial Relations    </vt:lpstr>
      <vt:lpstr>Slide 16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Ighofose</dc:creator>
  <cp:lastModifiedBy>MICHAEL</cp:lastModifiedBy>
  <cp:revision>85</cp:revision>
  <cp:lastPrinted>2017-08-01T16:23:25Z</cp:lastPrinted>
  <dcterms:created xsi:type="dcterms:W3CDTF">2015-03-01T09:39:12Z</dcterms:created>
  <dcterms:modified xsi:type="dcterms:W3CDTF">2025-07-07T18:45:31Z</dcterms:modified>
</cp:coreProperties>
</file>